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3" r:id="rId4"/>
    <p:sldId id="259" r:id="rId5"/>
    <p:sldId id="260" r:id="rId6"/>
    <p:sldId id="261" r:id="rId7"/>
    <p:sldId id="262" r:id="rId8"/>
    <p:sldId id="264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4240"/>
    <a:srgbClr val="999694"/>
    <a:srgbClr val="A2A0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1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7919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618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280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09869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Pilhas e Baterias: Uma Janela para o Mundo da Química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642723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Descubra o fascinante mundo das pilhas e baterias nesta jornada pela história da descoberta por Galvani, a primeira pilha de Alessandro Volta, sua influência na sociedade, a composição química e maneiras corretas de descarte. Além disso, explore três emocionantes experimentos em sala de aula.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1"/>
          <p:cNvSpPr/>
          <p:nvPr/>
        </p:nvSpPr>
        <p:spPr>
          <a:xfrm>
            <a:off x="6319599" y="2959100"/>
            <a:ext cx="7477601" cy="7960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 </a:t>
            </a:r>
            <a:r>
              <a:rPr lang="en-US" sz="4374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descoberta</a:t>
            </a: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 </a:t>
            </a:r>
            <a:r>
              <a:rPr lang="en-US" sz="4374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Acidental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11480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pt-BR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 1786, o anatomista italiano Luigi Galvani (1737-1798) dissecou uma rã sobre sua mesa, na qual se encontrava uma máquina eletrostática. Galvani observou contrações nos músculos do animal no momento em que seu assistente por acaso tocou com a ponta de seu bisturi no nervo interno da coxa da rã. Ou seja, isso acontecia no momento em que os tecidos da rã eram tocados por dois metais diferentes.</a:t>
            </a:r>
            <a:endParaRPr lang="en-US" sz="1750" dirty="0"/>
          </a:p>
        </p:txBody>
      </p:sp>
      <p:pic>
        <p:nvPicPr>
          <p:cNvPr id="9" name="Imagem 8" descr="Homem de terno e gravata sentado&#10;&#10;Descrição gerada automaticamente">
            <a:extLst>
              <a:ext uri="{FF2B5EF4-FFF2-40B4-BE49-F238E27FC236}">
                <a16:creationId xmlns:a16="http://schemas.microsoft.com/office/drawing/2014/main" id="{FD0BABCC-DD8A-6D24-DB5F-A57B88499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6674" y="0"/>
            <a:ext cx="600075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Primeira pilha com Alessandro Volta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Alessandro Volta foi o responsável pela criação da primeira pilha elétrica, conhecida como a pilha de Volta. Sua invenção revolucionou a ciência e abriu caminho para o uso generalizado da eletricidade.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443853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8018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pt-BR" dirty="0"/>
          </a:p>
        </p:txBody>
      </p:sp>
      <p:sp>
        <p:nvSpPr>
          <p:cNvPr id="5" name="Text 1"/>
          <p:cNvSpPr/>
          <p:nvPr/>
        </p:nvSpPr>
        <p:spPr>
          <a:xfrm>
            <a:off x="833198" y="4741817"/>
            <a:ext cx="6482002" cy="888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2400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Influência</a:t>
            </a: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das </a:t>
            </a:r>
            <a:r>
              <a:rPr lang="en-US" sz="2400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Pilhas</a:t>
            </a: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e </a:t>
            </a:r>
            <a:r>
              <a:rPr lang="en-US" sz="2400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Baterias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833198" y="548413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As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pilhas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e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baterias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desempenham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um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papel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vital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em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nossa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sociedade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moderna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.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Elas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alimentam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dispositivos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portáteis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,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veículos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elétricos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e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até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mesmo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kumimoji="0" lang="en-US" sz="1750" b="0" i="0" u="none" strike="noStrike" kern="1200" cap="none" spc="0" normalizeH="0" baseline="0" noProof="0" dirty="0" err="1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espaçonaves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. </a:t>
            </a:r>
            <a:endParaRPr lang="en-US" sz="1750" dirty="0">
              <a:solidFill>
                <a:srgbClr val="454240"/>
              </a:solidFill>
            </a:endParaRPr>
          </a:p>
        </p:txBody>
      </p:sp>
      <p:pic>
        <p:nvPicPr>
          <p:cNvPr id="8" name="WhatsApp Video 2023-11-13 at 21.40.03">
            <a:hlinkClick r:id="" action="ppaction://media"/>
            <a:extLst>
              <a:ext uri="{FF2B5EF4-FFF2-40B4-BE49-F238E27FC236}">
                <a16:creationId xmlns:a16="http://schemas.microsoft.com/office/drawing/2014/main" id="{26950D9D-6628-EB1F-FEE9-B6CEB58370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20300" y="-18018"/>
            <a:ext cx="4610100" cy="819573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8DE57205-83E7-6D2B-A6E8-AD5335B419AC}"/>
              </a:ext>
            </a:extLst>
          </p:cNvPr>
          <p:cNvSpPr txBox="1"/>
          <p:nvPr/>
        </p:nvSpPr>
        <p:spPr>
          <a:xfrm>
            <a:off x="833198" y="935426"/>
            <a:ext cx="7327900" cy="702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546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C4E3D"/>
                </a:solidFill>
                <a:effectLst/>
                <a:uLnTx/>
                <a:uFillTx/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 que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5C4E3D"/>
                </a:solidFill>
                <a:effectLst/>
                <a:uLnTx/>
                <a:uFillTx/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são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C4E3D"/>
                </a:solidFill>
                <a:effectLst/>
                <a:uLnTx/>
                <a:uFillTx/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4243EA6-288F-EBA4-FB7A-040CBB0F9940}"/>
              </a:ext>
            </a:extLst>
          </p:cNvPr>
          <p:cNvSpPr txBox="1"/>
          <p:nvPr/>
        </p:nvSpPr>
        <p:spPr>
          <a:xfrm>
            <a:off x="833198" y="2799522"/>
            <a:ext cx="7327900" cy="702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546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C4E3D"/>
                </a:solidFill>
                <a:effectLst/>
                <a:uLnTx/>
                <a:uFillTx/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Como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5C4E3D"/>
                </a:solidFill>
                <a:effectLst/>
                <a:uLnTx/>
                <a:uFillTx/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Funcionam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C4E3D"/>
                </a:solidFill>
                <a:effectLst/>
                <a:uLnTx/>
                <a:uFillTx/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05BDBB8-6ABB-D7D1-72E1-A748D20FA67C}"/>
              </a:ext>
            </a:extLst>
          </p:cNvPr>
          <p:cNvSpPr txBox="1"/>
          <p:nvPr/>
        </p:nvSpPr>
        <p:spPr>
          <a:xfrm>
            <a:off x="795098" y="1611378"/>
            <a:ext cx="7404100" cy="863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750" b="0" i="0" dirty="0">
                <a:solidFill>
                  <a:srgbClr val="454240"/>
                </a:solidFill>
                <a:effectLst/>
                <a:latin typeface="DM Sans" pitchFamily="2" charset="0"/>
              </a:rPr>
              <a:t>As </a:t>
            </a:r>
            <a:r>
              <a:rPr lang="pt-BR" sz="1750" i="0" dirty="0">
                <a:solidFill>
                  <a:srgbClr val="454240"/>
                </a:solidFill>
                <a:effectLst/>
                <a:latin typeface="DM Sans" pitchFamily="2" charset="0"/>
              </a:rPr>
              <a:t>pilhas</a:t>
            </a:r>
            <a:r>
              <a:rPr lang="pt-BR" sz="1750" b="0" i="0" dirty="0">
                <a:solidFill>
                  <a:srgbClr val="454240"/>
                </a:solidFill>
                <a:effectLst/>
                <a:latin typeface="DM Sans" pitchFamily="2" charset="0"/>
              </a:rPr>
              <a:t> e as </a:t>
            </a:r>
            <a:r>
              <a:rPr lang="pt-BR" sz="1750" i="0" dirty="0">
                <a:solidFill>
                  <a:srgbClr val="454240"/>
                </a:solidFill>
                <a:effectLst/>
                <a:latin typeface="DM Sans" pitchFamily="2" charset="0"/>
              </a:rPr>
              <a:t>baterias são </a:t>
            </a:r>
            <a:r>
              <a:rPr lang="pt-BR" sz="1750" b="0" i="0" dirty="0">
                <a:solidFill>
                  <a:srgbClr val="454240"/>
                </a:solidFill>
                <a:effectLst/>
                <a:latin typeface="DM Sans" pitchFamily="2" charset="0"/>
              </a:rPr>
              <a:t>dispositivos estudados em Eletroquímica que transformam energia química em energia elétrica.</a:t>
            </a:r>
            <a:endParaRPr lang="pt-BR" sz="1750" dirty="0">
              <a:solidFill>
                <a:srgbClr val="454240"/>
              </a:solidFill>
              <a:latin typeface="DM Sans" pitchFamily="2" charset="0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35874EF0-CDC2-263E-E01E-4D9BA44546C3}"/>
              </a:ext>
            </a:extLst>
          </p:cNvPr>
          <p:cNvSpPr txBox="1"/>
          <p:nvPr/>
        </p:nvSpPr>
        <p:spPr>
          <a:xfrm>
            <a:off x="795098" y="3528658"/>
            <a:ext cx="7404100" cy="8622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750" b="0" i="0" u="none" strike="noStrike" kern="1200" cap="none" spc="0" normalizeH="0" baseline="0" noProof="0" dirty="0">
                <a:ln>
                  <a:noFill/>
                </a:ln>
                <a:solidFill>
                  <a:srgbClr val="454240"/>
                </a:solidFill>
                <a:effectLst/>
                <a:uLnTx/>
                <a:uFillTx/>
                <a:latin typeface="DM Sans" pitchFamily="34" charset="0"/>
                <a:ea typeface="DM Sans" pitchFamily="34" charset="-122"/>
                <a:cs typeface="DM Sans" pitchFamily="34" charset="-120"/>
              </a:rPr>
              <a:t>Dentro desses aparelhos ocorrem reações de oxirredução, em que há transferência de elétrons, produzindo assim corrente elétrica.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srgbClr val="45424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11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1"/>
          <p:cNvSpPr/>
          <p:nvPr/>
        </p:nvSpPr>
        <p:spPr>
          <a:xfrm>
            <a:off x="6453051" y="2890123"/>
            <a:ext cx="62026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Composição Química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453051" y="3917752"/>
            <a:ext cx="73441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pt-BR" sz="1750" b="0" i="0" dirty="0">
                <a:solidFill>
                  <a:srgbClr val="202124"/>
                </a:solidFill>
                <a:effectLst/>
                <a:latin typeface="DM Sans" pitchFamily="2" charset="0"/>
              </a:rPr>
              <a:t>As pilhas e baterias apresentam em sua composição metais considerados perigosos à saúde humana e ao meio ambiente como </a:t>
            </a:r>
            <a:r>
              <a:rPr lang="pt-BR" sz="1750" b="0" i="0" dirty="0">
                <a:solidFill>
                  <a:srgbClr val="040C28"/>
                </a:solidFill>
                <a:effectLst/>
                <a:latin typeface="DM Sans" pitchFamily="2" charset="0"/>
              </a:rPr>
              <a:t>mercúrio, chumbo, cobre, zinco, cádmio, manganês, níquel e lítio</a:t>
            </a:r>
            <a:r>
              <a:rPr lang="pt-BR" sz="1750" b="0" i="0" dirty="0">
                <a:solidFill>
                  <a:srgbClr val="202124"/>
                </a:solidFill>
                <a:effectLst/>
                <a:latin typeface="DM Sans" pitchFamily="2" charset="0"/>
              </a:rPr>
              <a:t>. Dentre esses metais os que apresentam maior risco à saúde são o chumbo, o mercúrio e o cádmio.</a:t>
            </a:r>
            <a:endParaRPr lang="en-US" sz="1750" dirty="0">
              <a:latin typeface="DM Sans" pitchFamily="2" charset="0"/>
            </a:endParaRPr>
          </a:p>
        </p:txBody>
      </p:sp>
      <p:pic>
        <p:nvPicPr>
          <p:cNvPr id="9" name="Imagem 8" descr="Prateleira com livros&#10;&#10;Descrição gerada automaticamente com confiança média">
            <a:extLst>
              <a:ext uri="{FF2B5EF4-FFF2-40B4-BE49-F238E27FC236}">
                <a16:creationId xmlns:a16="http://schemas.microsoft.com/office/drawing/2014/main" id="{4AA066EC-25D2-0B17-17DC-6F20D9DBCE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1573974" y="1562809"/>
            <a:ext cx="9279441" cy="61314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1"/>
          <p:cNvSpPr/>
          <p:nvPr/>
        </p:nvSpPr>
        <p:spPr>
          <a:xfrm>
            <a:off x="833199" y="2890123"/>
            <a:ext cx="48691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Descarte Correto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200" y="3917752"/>
            <a:ext cx="695226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descarte adequado de pilhas e baterias é essencial para evitar a contaminação do meio ambiente. Aprenda sobre os programas de reciclagem e descubra como você pode contribuir para a preservação do planeta.</a:t>
            </a:r>
            <a:endParaRPr lang="en-US" sz="1750" dirty="0"/>
          </a:p>
        </p:txBody>
      </p:sp>
      <p:pic>
        <p:nvPicPr>
          <p:cNvPr id="9" name="Imagem 8" descr="Uma imagem contendo xícara, grama, mesa, café&#10;&#10;Descrição gerada automaticamente">
            <a:extLst>
              <a:ext uri="{FF2B5EF4-FFF2-40B4-BE49-F238E27FC236}">
                <a16:creationId xmlns:a16="http://schemas.microsoft.com/office/drawing/2014/main" id="{76BD408F-F707-8BE0-DB08-94FC0925DE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38" r="11468"/>
          <a:stretch/>
        </p:blipFill>
        <p:spPr>
          <a:xfrm>
            <a:off x="8582296" y="-361378"/>
            <a:ext cx="6364435" cy="919186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>
              <a:alpha val="8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2"/>
          <p:cNvSpPr/>
          <p:nvPr/>
        </p:nvSpPr>
        <p:spPr>
          <a:xfrm>
            <a:off x="2814399" y="1851263"/>
            <a:ext cx="86715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Experimentos em Sala de Aula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2868097"/>
            <a:ext cx="3370064" cy="3520916"/>
          </a:xfrm>
          <a:prstGeom prst="roundRect">
            <a:avLst>
              <a:gd name="adj" fmla="val 2967"/>
            </a:avLst>
          </a:prstGeom>
          <a:solidFill>
            <a:srgbClr val="F7EDD4"/>
          </a:solidFill>
          <a:ln w="13811">
            <a:solidFill>
              <a:srgbClr val="EFDBA9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8" name="Text 4"/>
          <p:cNvSpPr/>
          <p:nvPr/>
        </p:nvSpPr>
        <p:spPr>
          <a:xfrm>
            <a:off x="2273975" y="3104078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Bateria de Água Salgada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73975" y="4020622"/>
            <a:ext cx="28981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Descubra como criar uma bateria utilizando uma solução de água salgada e observe sua capacidade de gerar eletricidade.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630228" y="2868097"/>
            <a:ext cx="3370064" cy="3520916"/>
          </a:xfrm>
          <a:prstGeom prst="roundRect">
            <a:avLst>
              <a:gd name="adj" fmla="val 2967"/>
            </a:avLst>
          </a:prstGeom>
          <a:solidFill>
            <a:srgbClr val="F7EDD4"/>
          </a:solidFill>
          <a:ln w="13811">
            <a:solidFill>
              <a:srgbClr val="EFDBA9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7"/>
          <p:cNvSpPr/>
          <p:nvPr/>
        </p:nvSpPr>
        <p:spPr>
          <a:xfrm>
            <a:off x="5866209" y="3173492"/>
            <a:ext cx="2567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Trem</a:t>
            </a: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2187" dirty="0" err="1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magnético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866209" y="3853934"/>
            <a:ext cx="299839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pt-BR" sz="1750" b="0" i="0" dirty="0">
                <a:solidFill>
                  <a:srgbClr val="454240"/>
                </a:solidFill>
                <a:effectLst/>
                <a:latin typeface="DM Sans" pitchFamily="2" charset="0"/>
              </a:rPr>
              <a:t>A pilha, em contato com uma bobina de estanho, criará um eletroímã, que irá interagir com os dois super imãs presos na pilha e irá fazer o trem andar.</a:t>
            </a:r>
            <a:endParaRPr lang="en-US" sz="1750" dirty="0">
              <a:solidFill>
                <a:srgbClr val="454240"/>
              </a:solidFill>
              <a:latin typeface="DM Sans" pitchFamily="2" charset="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9222462" y="2868097"/>
            <a:ext cx="3370064" cy="3520916"/>
          </a:xfrm>
          <a:prstGeom prst="roundRect">
            <a:avLst>
              <a:gd name="adj" fmla="val 2967"/>
            </a:avLst>
          </a:prstGeom>
          <a:solidFill>
            <a:srgbClr val="F7EDD4"/>
          </a:solidFill>
          <a:ln w="13811">
            <a:solidFill>
              <a:srgbClr val="EFDBA9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4" name="Text 10"/>
          <p:cNvSpPr/>
          <p:nvPr/>
        </p:nvSpPr>
        <p:spPr>
          <a:xfrm>
            <a:off x="9458444" y="3104078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Experimento do Fio Giratório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458444" y="3872865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Entenda os princípios básicos da indução eletromagnética ao criar um experimento com um fio que gira em cima de uma pilha.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6429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1"/>
          <p:cNvSpPr/>
          <p:nvPr/>
        </p:nvSpPr>
        <p:spPr>
          <a:xfrm>
            <a:off x="833198" y="1240121"/>
            <a:ext cx="773930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Referências</a:t>
            </a: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4374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Biblográficas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8" y="2576995"/>
            <a:ext cx="11460400" cy="34105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https://brasilescola.uol.com.br/quimica/pilhas-baterias.htm.</a:t>
            </a:r>
          </a:p>
          <a:p>
            <a:pPr marL="285750" indent="-285750" algn="just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dirty="0">
              <a:solidFill>
                <a:srgbClr val="454240"/>
              </a:solidFill>
              <a:latin typeface="DM Sans" pitchFamily="34" charset="0"/>
              <a:ea typeface="DM Sans" pitchFamily="34" charset="-122"/>
              <a:cs typeface="DM Sans" pitchFamily="34" charset="-120"/>
            </a:endParaRPr>
          </a:p>
          <a:p>
            <a:pPr marL="285750" indent="-28575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https://brasilescola.uol.com.br/quimica/historia-das-pilhas.htm</a:t>
            </a:r>
          </a:p>
          <a:p>
            <a:pPr marL="285750" indent="-285750" algn="just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dirty="0">
              <a:solidFill>
                <a:srgbClr val="454240"/>
              </a:solidFill>
              <a:latin typeface="DM Sans" pitchFamily="34" charset="0"/>
              <a:ea typeface="DM Sans" pitchFamily="34" charset="-122"/>
              <a:cs typeface="DM Sans" pitchFamily="34" charset="-120"/>
            </a:endParaRPr>
          </a:p>
          <a:p>
            <a:pPr marL="285750" indent="-28575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https://www.uol.com.br/ecoa/ultimas-noticias/2023/03/15/pilhas-e-baterias-como-fazer-o-descarte-correto.htm#:~:text=Existem%20diferentes%20formas%20de%20realizar,receba%20diretamente%20a%20luz%20solar.</a:t>
            </a:r>
          </a:p>
          <a:p>
            <a:pPr marL="285750" indent="-285750" algn="just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dirty="0">
              <a:solidFill>
                <a:srgbClr val="454240"/>
              </a:solidFill>
              <a:latin typeface="DM Sans" pitchFamily="34" charset="0"/>
              <a:ea typeface="DM Sans" pitchFamily="34" charset="-122"/>
              <a:cs typeface="DM Sans" pitchFamily="34" charset="-120"/>
            </a:endParaRPr>
          </a:p>
          <a:p>
            <a:pPr marL="285750" indent="-28575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https://educador.brasilescola.uol.com.br/estrategias-ensino/pilhas-caseiras.htm</a:t>
            </a:r>
          </a:p>
          <a:p>
            <a:pPr marL="0" indent="0" algn="just">
              <a:lnSpc>
                <a:spcPts val="2799"/>
              </a:lnSpc>
              <a:buNone/>
            </a:pPr>
            <a:endParaRPr lang="en-US" sz="1750" dirty="0">
              <a:solidFill>
                <a:srgbClr val="454240"/>
              </a:solidFill>
              <a:latin typeface="DM Sans" pitchFamily="34" charset="0"/>
            </a:endParaRPr>
          </a:p>
          <a:p>
            <a:pPr marL="0" indent="0" algn="just">
              <a:lnSpc>
                <a:spcPts val="2799"/>
              </a:lnSpc>
              <a:buNone/>
            </a:pP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973038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537</Words>
  <Application>Microsoft Office PowerPoint</Application>
  <PresentationFormat>Personalizar</PresentationFormat>
  <Paragraphs>39</Paragraphs>
  <Slides>8</Slides>
  <Notes>8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DM Sans</vt:lpstr>
      <vt:lpstr>Libre Baskerville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SUELI ALVES DOS SANTOS</cp:lastModifiedBy>
  <cp:revision>2</cp:revision>
  <dcterms:created xsi:type="dcterms:W3CDTF">2023-11-14T12:15:42Z</dcterms:created>
  <dcterms:modified xsi:type="dcterms:W3CDTF">2023-11-14T13:17:59Z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